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1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9" r:id="rId13"/>
    <p:sldId id="268" r:id="rId14"/>
    <p:sldId id="267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9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77A4BDC-1FDC-422E-B959-F167609AD157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0"/>
      <dgm:spPr/>
      <dgm:t>
        <a:bodyPr/>
        <a:lstStyle/>
        <a:p>
          <a:endParaRPr lang="ru-RU"/>
        </a:p>
      </dgm:t>
    </dgm:pt>
    <dgm:pt modelId="{6A061438-2BFF-43F0-B891-6AC622F8582A}" type="pres">
      <dgm:prSet presAssocID="{C77A4BDC-1FDC-422E-B959-F167609AD157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3D3E411A-E4FB-4C49-B660-4170559E4C77}" type="presOf" srcId="{C77A4BDC-1FDC-422E-B959-F167609AD157}" destId="{6A061438-2BFF-43F0-B891-6AC622F8582A}" srcOrd="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0CF56-23DD-42D3-B2BE-44CE61397F03}" type="datetimeFigureOut">
              <a:rPr lang="ru-RU" smtClean="0"/>
              <a:pPr/>
              <a:t>07.09.2017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FE23C-A881-41C5-9183-4B04D90770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0CF56-23DD-42D3-B2BE-44CE61397F03}" type="datetimeFigureOut">
              <a:rPr lang="ru-RU" smtClean="0"/>
              <a:pPr/>
              <a:t>07.09.2017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FE23C-A881-41C5-9183-4B04D90770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0CF56-23DD-42D3-B2BE-44CE61397F03}" type="datetimeFigureOut">
              <a:rPr lang="ru-RU" smtClean="0"/>
              <a:pPr/>
              <a:t>07.09.2017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FE23C-A881-41C5-9183-4B04D90770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0CF56-23DD-42D3-B2BE-44CE61397F03}" type="datetimeFigureOut">
              <a:rPr lang="ru-RU" smtClean="0"/>
              <a:pPr/>
              <a:t>07.09.2017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FE23C-A881-41C5-9183-4B04D90770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0CF56-23DD-42D3-B2BE-44CE61397F03}" type="datetimeFigureOut">
              <a:rPr lang="ru-RU" smtClean="0"/>
              <a:pPr/>
              <a:t>07.09.2017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FE23C-A881-41C5-9183-4B04D90770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0CF56-23DD-42D3-B2BE-44CE61397F03}" type="datetimeFigureOut">
              <a:rPr lang="ru-RU" smtClean="0"/>
              <a:pPr/>
              <a:t>07.09.2017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FE23C-A881-41C5-9183-4B04D90770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0CF56-23DD-42D3-B2BE-44CE61397F03}" type="datetimeFigureOut">
              <a:rPr lang="ru-RU" smtClean="0"/>
              <a:pPr/>
              <a:t>07.09.2017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FE23C-A881-41C5-9183-4B04D90770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0CF56-23DD-42D3-B2BE-44CE61397F03}" type="datetimeFigureOut">
              <a:rPr lang="ru-RU" smtClean="0"/>
              <a:pPr/>
              <a:t>07.09.2017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FE23C-A881-41C5-9183-4B04D90770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0CF56-23DD-42D3-B2BE-44CE61397F03}" type="datetimeFigureOut">
              <a:rPr lang="ru-RU" smtClean="0"/>
              <a:pPr/>
              <a:t>07.09.2017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FE23C-A881-41C5-9183-4B04D90770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0CF56-23DD-42D3-B2BE-44CE61397F03}" type="datetimeFigureOut">
              <a:rPr lang="ru-RU" smtClean="0"/>
              <a:pPr/>
              <a:t>07.09.2017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FE23C-A881-41C5-9183-4B04D90770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0CF56-23DD-42D3-B2BE-44CE61397F03}" type="datetimeFigureOut">
              <a:rPr lang="ru-RU" smtClean="0"/>
              <a:pPr/>
              <a:t>07.09.2017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FE23C-A881-41C5-9183-4B04D90770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80CF56-23DD-42D3-B2BE-44CE61397F03}" type="datetimeFigureOut">
              <a:rPr lang="ru-RU" smtClean="0"/>
              <a:pPr/>
              <a:t>07.09.2017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5FE23C-A881-41C5-9183-4B04D90770D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11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11" Type="http://schemas.openxmlformats.org/officeDocument/2006/relationships/image" Target="../media/image15.jpeg"/><Relationship Id="rId5" Type="http://schemas.openxmlformats.org/officeDocument/2006/relationships/diagramColors" Target="../diagrams/colors1.xml"/><Relationship Id="rId10" Type="http://schemas.openxmlformats.org/officeDocument/2006/relationships/image" Target="../media/image14.jpe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10%20&#1082;&#1083;&#1072;&#1089;&#1089;%20&#1091;&#1088;&#1072;&#1074;%20&#1084;&#1077;&#1085;&#1076;%20&#1082;&#1083;&#1072;&#1087;&#1077;&#1081;&#1088;%201\&#1064;&#1077;&#1088;&#1083;&#1086;&#1082;%20&#1061;&#1086;&#1083;&#1084;&#1089;%20&#1080;%20&#1076;&#1086;&#1082;&#1090;&#1086;&#1088;%20&#1042;&#1072;&#1090;&#1089;&#1086;&#1085;%20&#1092;&#1088;&#1072;&#1075;&#1084;&#1077;&#1085;&#1090;.mp4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Урок по физике в 10 классе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083056"/>
          </a:xfrm>
        </p:spPr>
        <p:txBody>
          <a:bodyPr>
            <a:normAutofit/>
          </a:bodyPr>
          <a:lstStyle/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Уравнение состояния идеального газа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1050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1050" dirty="0" smtClean="0">
                <a:latin typeface="Arial" pitchFamily="34" charset="0"/>
                <a:cs typeface="Arial" pitchFamily="34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Уравнение Менделеева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Клапейрона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1714488"/>
            <a:ext cx="4038600" cy="4525963"/>
          </a:xfrm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en-US" sz="7200" dirty="0" smtClean="0"/>
              <a:t>PV=</a:t>
            </a:r>
            <a:r>
              <a:rPr lang="ru-RU" sz="7200" dirty="0" smtClean="0"/>
              <a:t>     </a:t>
            </a:r>
            <a:r>
              <a:rPr lang="en-US" sz="7200" dirty="0" smtClean="0"/>
              <a:t>RT</a:t>
            </a:r>
            <a:endParaRPr lang="ru-RU" sz="7200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             </a:t>
            </a:r>
            <a:endParaRPr lang="ru-RU" dirty="0"/>
          </a:p>
        </p:txBody>
      </p:sp>
      <p:graphicFrame>
        <p:nvGraphicFramePr>
          <p:cNvPr id="12" name="Содержимое 11"/>
          <p:cNvGraphicFramePr>
            <a:graphicFrameLocks noGrp="1"/>
          </p:cNvGraphicFramePr>
          <p:nvPr>
            <p:ph sz="half" idx="2"/>
          </p:nvPr>
        </p:nvGraphicFramePr>
        <p:xfrm>
          <a:off x="4648200" y="6072206"/>
          <a:ext cx="4038600" cy="539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43042" y="2000240"/>
            <a:ext cx="800100" cy="2028825"/>
          </a:xfrm>
          <a:prstGeom prst="rect">
            <a:avLst/>
          </a:prstGeom>
          <a:noFill/>
        </p:spPr>
      </p:pic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26765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26765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00562" y="2357430"/>
            <a:ext cx="1638300" cy="1714500"/>
          </a:xfrm>
          <a:prstGeom prst="rect">
            <a:avLst/>
          </a:prstGeom>
          <a:noFill/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72330" y="2357430"/>
            <a:ext cx="1638300" cy="1714500"/>
          </a:xfrm>
          <a:prstGeom prst="rect">
            <a:avLst/>
          </a:prstGeom>
          <a:noFill/>
        </p:spPr>
      </p:pic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0" y="3886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357950" y="2500306"/>
            <a:ext cx="50006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72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=</a:t>
            </a:r>
            <a:endParaRPr lang="en-US" sz="72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40" name="Picture 16" descr="C:\Users\ЛЕНА\Desktop\i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11560" y="4149424"/>
            <a:ext cx="2515591" cy="2708576"/>
          </a:xfrm>
          <a:prstGeom prst="rect">
            <a:avLst/>
          </a:prstGeom>
          <a:noFill/>
        </p:spPr>
      </p:pic>
      <p:pic>
        <p:nvPicPr>
          <p:cNvPr id="1041" name="Picture 17" descr="C:\Users\ЛЕНА\Desktop\вав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940152" y="4264893"/>
            <a:ext cx="1928826" cy="25931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Решить: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1.Чему равен объем, который занимает водород массой 10 кг при температуре 27 </a:t>
            </a:r>
            <a:r>
              <a:rPr lang="en-US" dirty="0" smtClean="0">
                <a:latin typeface="Times New Roman"/>
                <a:cs typeface="Times New Roman"/>
              </a:rPr>
              <a:t>º</a:t>
            </a:r>
            <a:r>
              <a:rPr lang="ru-RU" dirty="0" smtClean="0">
                <a:latin typeface="Times New Roman"/>
                <a:cs typeface="Times New Roman"/>
              </a:rPr>
              <a:t>С и давлении 10 кПа?</a:t>
            </a:r>
          </a:p>
          <a:p>
            <a:pPr>
              <a:buNone/>
            </a:pPr>
            <a:r>
              <a:rPr lang="ru-RU" dirty="0" smtClean="0">
                <a:latin typeface="Times New Roman"/>
                <a:cs typeface="Times New Roman"/>
              </a:rPr>
              <a:t>2.При давлении 100000 Па и температуре 27</a:t>
            </a:r>
            <a:r>
              <a:rPr lang="en-US" dirty="0" smtClean="0">
                <a:latin typeface="Times New Roman"/>
                <a:cs typeface="Times New Roman"/>
              </a:rPr>
              <a:t> º</a:t>
            </a:r>
            <a:r>
              <a:rPr lang="ru-RU" dirty="0" smtClean="0">
                <a:latin typeface="Times New Roman"/>
                <a:cs typeface="Times New Roman"/>
              </a:rPr>
              <a:t>С плотность газа  равна 0, 162 кг/</a:t>
            </a:r>
            <a:r>
              <a:rPr lang="ru-RU" dirty="0" smtClean="0"/>
              <a:t> м</a:t>
            </a:r>
            <a:r>
              <a:rPr lang="ru-RU" baseline="30000" dirty="0" smtClean="0"/>
              <a:t>3  </a:t>
            </a:r>
            <a:r>
              <a:rPr lang="ru-RU" dirty="0" smtClean="0">
                <a:latin typeface="Times New Roman"/>
                <a:cs typeface="Times New Roman"/>
              </a:rPr>
              <a:t>Определите какой это газ?</a:t>
            </a:r>
            <a:endParaRPr lang="ru-RU" baseline="300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1285860"/>
            <a:ext cx="821537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AutoNum type="arabicPeriod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Уравнение состояния позволяет определить одну  из величин, если известны другие величины. (используется в термометрах)</a:t>
            </a:r>
          </a:p>
          <a:p>
            <a:pPr marL="514350" indent="-514350">
              <a:buAutoNum type="arabicPeriod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Зная уравнение состояния, можно сказать, как протекают в системе различные процессы при определенных внешних условиях. (газовые законы)</a:t>
            </a:r>
          </a:p>
          <a:p>
            <a:pPr marL="514350" indent="-514350">
              <a:buAutoNum type="arabicPeriod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Зная уравнение состояния, можно определить, как меняется состояние системы, если она совершает работу или получает теплоту от окружающих тел.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Домашнее задание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000100" y="2214555"/>
            <a:ext cx="58579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/>
                <a:cs typeface="Times New Roman"/>
              </a:rPr>
              <a:t>§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66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Упр.11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(№5, 10)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 descr="C:\Users\ЛЕНА\Desktop\ап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4" y="1357298"/>
            <a:ext cx="2047875" cy="2047875"/>
          </a:xfrm>
          <a:prstGeom prst="rect">
            <a:avLst/>
          </a:prstGeom>
          <a:noFill/>
        </p:spPr>
      </p:pic>
      <p:pic>
        <p:nvPicPr>
          <p:cNvPr id="24579" name="Picture 3" descr="C:\Users\ЛЕНА\Desktop\аавв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14612" y="2928934"/>
            <a:ext cx="1905000" cy="1905000"/>
          </a:xfrm>
          <a:prstGeom prst="rect">
            <a:avLst/>
          </a:prstGeom>
          <a:noFill/>
        </p:spPr>
      </p:pic>
      <p:pic>
        <p:nvPicPr>
          <p:cNvPr id="24580" name="Picture 4" descr="C:\Users\ЛЕНА\Desktop\апавпв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8662" y="4500570"/>
            <a:ext cx="1362075" cy="2047875"/>
          </a:xfrm>
          <a:prstGeom prst="rect">
            <a:avLst/>
          </a:prstGeom>
          <a:noFill/>
        </p:spPr>
      </p:pic>
      <p:pic>
        <p:nvPicPr>
          <p:cNvPr id="24581" name="Picture 5" descr="C:\Users\ЛЕНА\Desktop\774_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62750" y="0"/>
            <a:ext cx="2381250" cy="2857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Шерлок Холмс и доктор Ватсон фрагмент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537765" y="566682"/>
            <a:ext cx="7850659" cy="58879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90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менделеев.pn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92875" y="692696"/>
            <a:ext cx="9051125" cy="5688632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ЗАДАНИЕ 1. Числовой ответ в задаче соответствует букве  в слове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618856" cy="4525963"/>
          </a:xfrm>
        </p:spPr>
        <p:txBody>
          <a:bodyPr/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Какое давление на стенки сосуда производит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молекулярный кислород, если   средняя квадратичная скорость движения его молекул 400м/с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концентрация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2,7 ● 10</a:t>
            </a:r>
            <a:r>
              <a:rPr lang="ru-RU" sz="2400" baseline="30000" dirty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2400" baseline="30000" dirty="0">
                <a:latin typeface="Times New Roman" pitchFamily="18" charset="0"/>
                <a:cs typeface="Times New Roman" pitchFamily="18" charset="0"/>
              </a:rPr>
              <a:t>-3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/>
          </a:p>
        </p:txBody>
      </p:sp>
      <p:pic>
        <p:nvPicPr>
          <p:cNvPr id="6" name="Содержимое 5" descr="oxygen-molecule-molecules-of-life-and-spirituality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224496" y="2780928"/>
            <a:ext cx="3462304" cy="259672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ЗАДАНИЕ 2. Числовой ответ в задаче соответствует букве  в слове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" name="Содержимое 4" descr="228647.jpe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40796" y="1484784"/>
            <a:ext cx="3750294" cy="4176464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Найдите среднюю кинетическую энергию поступательного движения молекул гелия, если при давлении 0,5 ●10</a:t>
            </a:r>
            <a:r>
              <a:rPr lang="ru-RU" baseline="30000" dirty="0">
                <a:latin typeface="Times New Roman" pitchFamily="18" charset="0"/>
                <a:cs typeface="Times New Roman" pitchFamily="18" charset="0"/>
              </a:rPr>
              <a:t>5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Па  их  концентрация равна 1,5●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baseline="30000" dirty="0">
                <a:latin typeface="Times New Roman" pitchFamily="18" charset="0"/>
                <a:cs typeface="Times New Roman" pitchFamily="18" charset="0"/>
              </a:rPr>
              <a:t>-3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ЗАДАНИЕ 3. Первая буква слова- отгадки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Мы не видим их глазами,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Но из них все состоит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Не потрогать их руками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Мелкий атом в них бежит.</a:t>
            </a:r>
          </a:p>
          <a:p>
            <a:endParaRPr lang="ru-RU" dirty="0"/>
          </a:p>
        </p:txBody>
      </p:sp>
      <p:pic>
        <p:nvPicPr>
          <p:cNvPr id="5" name="Содержимое 4" descr="water_molecule_hg_clr.gif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445258" y="1844824"/>
            <a:ext cx="4698742" cy="312802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ЗАДАНИЕ 4. Тест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7544" y="1340768"/>
            <a:ext cx="4038600" cy="4525963"/>
          </a:xfrm>
        </p:spPr>
        <p:txBody>
          <a:bodyPr>
            <a:noAutofit/>
          </a:bodyPr>
          <a:lstStyle/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1.Масса газообразного водорода в сосуде равна 4 г.Сколько примерно молекул водорода содержится в сосуде?</a:t>
            </a:r>
          </a:p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А) 10</a:t>
            </a:r>
            <a:r>
              <a:rPr lang="ru-RU" sz="1400" b="1" baseline="30000" dirty="0">
                <a:latin typeface="Times New Roman" pitchFamily="18" charset="0"/>
                <a:cs typeface="Times New Roman" pitchFamily="18" charset="0"/>
              </a:rPr>
              <a:t>-23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Б) 10</a:t>
            </a:r>
            <a:r>
              <a:rPr lang="ru-RU" sz="1400" b="1" baseline="30000" dirty="0">
                <a:latin typeface="Times New Roman" pitchFamily="18" charset="0"/>
                <a:cs typeface="Times New Roman" pitchFamily="18" charset="0"/>
              </a:rPr>
              <a:t>23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В)4●10</a:t>
            </a:r>
            <a:r>
              <a:rPr lang="ru-RU" sz="1400" b="1" baseline="30000" dirty="0">
                <a:latin typeface="Times New Roman" pitchFamily="18" charset="0"/>
                <a:cs typeface="Times New Roman" pitchFamily="18" charset="0"/>
              </a:rPr>
              <a:t>23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Г)12●10</a:t>
            </a:r>
            <a:r>
              <a:rPr lang="ru-RU" sz="1400" b="1" baseline="30000" dirty="0">
                <a:latin typeface="Times New Roman" pitchFamily="18" charset="0"/>
                <a:cs typeface="Times New Roman" pitchFamily="18" charset="0"/>
              </a:rPr>
              <a:t>-23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Д)24●10</a:t>
            </a:r>
            <a:r>
              <a:rPr lang="ru-RU" sz="1400" b="1" baseline="30000" dirty="0">
                <a:latin typeface="Times New Roman" pitchFamily="18" charset="0"/>
                <a:cs typeface="Times New Roman" pitchFamily="18" charset="0"/>
              </a:rPr>
              <a:t>23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Е) 12●10</a:t>
            </a:r>
            <a:r>
              <a:rPr lang="ru-RU" sz="1400" b="1" baseline="30000" dirty="0">
                <a:latin typeface="Times New Roman" pitchFamily="18" charset="0"/>
                <a:cs typeface="Times New Roman" pitchFamily="18" charset="0"/>
              </a:rPr>
              <a:t>23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2.Чем обусловлено броуновское движение?</a:t>
            </a:r>
          </a:p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А) Столкновением молекул жидкостей ( газов) друг с другом</a:t>
            </a:r>
          </a:p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Б)Столкновением  частиц , взвешенных в жидкости ( или газе)</a:t>
            </a:r>
          </a:p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В) Воздушными потоками</a:t>
            </a:r>
          </a:p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Г) Конвекцией в жидкостях</a:t>
            </a:r>
          </a:p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Д) Молекулы « живые»</a:t>
            </a:r>
          </a:p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Е) Столкновением молекул жидкости ( газа) , с взвешенными в них частицами</a:t>
            </a:r>
          </a:p>
          <a:p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1268760"/>
            <a:ext cx="4038600" cy="4525963"/>
          </a:xfrm>
        </p:spPr>
        <p:txBody>
          <a:bodyPr>
            <a:noAutofit/>
          </a:bodyPr>
          <a:lstStyle/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3. При повышении температуры газа в запаянном сосуде его давление увеличивается. Это объясняется  тем, что  с повышение температуры:</a:t>
            </a:r>
          </a:p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А) Увеличиваются размеры молекул</a:t>
            </a:r>
          </a:p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Б) Увеличивается потенциальная энергия  молекул газа</a:t>
            </a:r>
          </a:p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В)  Увеличивается объем сосуда</a:t>
            </a:r>
          </a:p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Г) Увеличивается расстояние между молекулами</a:t>
            </a:r>
          </a:p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Д) Правильными являются А) и Г)</a:t>
            </a:r>
          </a:p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Е) Увеличивается энергия движения молекул газа</a:t>
            </a:r>
          </a:p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4. Какое давление оказывает газ  концентрацией 10</a:t>
            </a:r>
            <a:r>
              <a:rPr lang="ru-RU" sz="1400" b="1" baseline="30000" dirty="0"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м </a:t>
            </a:r>
            <a:r>
              <a:rPr lang="ru-RU" sz="1400" b="1" baseline="30000" dirty="0">
                <a:latin typeface="Times New Roman" pitchFamily="18" charset="0"/>
                <a:cs typeface="Times New Roman" pitchFamily="18" charset="0"/>
              </a:rPr>
              <a:t>-3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 при температуре 27С</a:t>
            </a:r>
          </a:p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А) 414кПа</a:t>
            </a:r>
          </a:p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Б)829МПа</a:t>
            </a:r>
          </a:p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В) 0,414МПа</a:t>
            </a:r>
          </a:p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Г)4,14Па</a:t>
            </a:r>
          </a:p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Д) 829Па</a:t>
            </a:r>
          </a:p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Е)414Па</a:t>
            </a:r>
          </a:p>
          <a:p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ЗАДАНИЕ 5. Разгадайте ребус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ребус 1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14400" y="1484784"/>
            <a:ext cx="8229600" cy="506503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ЗАДАНИЕ 6. Дописать формулу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… </a:t>
            </a:r>
            <a:r>
              <a:rPr lang="ru-RU" dirty="0" smtClean="0"/>
              <a:t>=</a:t>
            </a:r>
          </a:p>
          <a:p>
            <a:endParaRPr lang="ru-RU" dirty="0"/>
          </a:p>
          <a:p>
            <a:r>
              <a:rPr lang="ru-RU" dirty="0" smtClean="0"/>
              <a:t>…=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r>
              <a:rPr lang="en-US" dirty="0"/>
              <a:t>n</a:t>
            </a:r>
            <a:r>
              <a:rPr lang="en-US" dirty="0" smtClean="0"/>
              <a:t>=</a:t>
            </a:r>
            <a:endParaRPr lang="ru-RU" dirty="0" smtClean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07704" y="1484784"/>
            <a:ext cx="1008112" cy="960107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35696" y="2348880"/>
            <a:ext cx="432048" cy="1767469"/>
          </a:xfrm>
          <a:prstGeom prst="rect">
            <a:avLst/>
          </a:prstGeom>
          <a:noFill/>
        </p:spPr>
      </p:pic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91680" y="4725144"/>
            <a:ext cx="864096" cy="1531807"/>
          </a:xfrm>
          <a:prstGeom prst="rect">
            <a:avLst/>
          </a:prstGeom>
          <a:noFill/>
        </p:spPr>
      </p:pic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20955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2" descr="C:\Users\Школа\Desktop\49915981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95688" y="2697163"/>
            <a:ext cx="4936752" cy="37035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</TotalTime>
  <Words>427</Words>
  <Application>Microsoft Office PowerPoint</Application>
  <PresentationFormat>Экран (4:3)</PresentationFormat>
  <Paragraphs>66</Paragraphs>
  <Slides>15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Урок по физике в 10 классе</vt:lpstr>
      <vt:lpstr>Слайд 2</vt:lpstr>
      <vt:lpstr>Слайд 3</vt:lpstr>
      <vt:lpstr>ЗАДАНИЕ 1. Числовой ответ в задаче соответствует букве  в слове </vt:lpstr>
      <vt:lpstr>ЗАДАНИЕ 2. Числовой ответ в задаче соответствует букве  в слове </vt:lpstr>
      <vt:lpstr>ЗАДАНИЕ 3. Первая буква слова- отгадки </vt:lpstr>
      <vt:lpstr>ЗАДАНИЕ 4. Тест </vt:lpstr>
      <vt:lpstr>ЗАДАНИЕ 5. Разгадайте ребус </vt:lpstr>
      <vt:lpstr>ЗАДАНИЕ 6. Дописать формулу </vt:lpstr>
      <vt:lpstr>Уравнение состояния идеального газа</vt:lpstr>
      <vt:lpstr> Уравнение Менделеева Клапейрона </vt:lpstr>
      <vt:lpstr>Слайд 12</vt:lpstr>
      <vt:lpstr>Слайд 13</vt:lpstr>
      <vt:lpstr>Слайд 14</vt:lpstr>
      <vt:lpstr>Слайд 15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Школа</dc:creator>
  <cp:lastModifiedBy>Школа</cp:lastModifiedBy>
  <cp:revision>24</cp:revision>
  <dcterms:created xsi:type="dcterms:W3CDTF">2017-01-28T06:51:19Z</dcterms:created>
  <dcterms:modified xsi:type="dcterms:W3CDTF">2017-09-07T06:11:19Z</dcterms:modified>
</cp:coreProperties>
</file>